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97ADE-4AF0-4A2D-A2B2-74EF53BC47C4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60D61-0794-4F03-A7A4-4CA622DC5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0D5D-46A2-4EB5-AD2B-E2C324C9981F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945-FDD2-4436-8B9C-7E5A4C74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0D5D-46A2-4EB5-AD2B-E2C324C9981F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945-FDD2-4436-8B9C-7E5A4C74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0D5D-46A2-4EB5-AD2B-E2C324C9981F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945-FDD2-4436-8B9C-7E5A4C74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0D5D-46A2-4EB5-AD2B-E2C324C9981F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945-FDD2-4436-8B9C-7E5A4C74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0D5D-46A2-4EB5-AD2B-E2C324C9981F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945-FDD2-4436-8B9C-7E5A4C74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0D5D-46A2-4EB5-AD2B-E2C324C9981F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945-FDD2-4436-8B9C-7E5A4C74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0D5D-46A2-4EB5-AD2B-E2C324C9981F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945-FDD2-4436-8B9C-7E5A4C74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0D5D-46A2-4EB5-AD2B-E2C324C9981F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945-FDD2-4436-8B9C-7E5A4C74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0D5D-46A2-4EB5-AD2B-E2C324C9981F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945-FDD2-4436-8B9C-7E5A4C74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0D5D-46A2-4EB5-AD2B-E2C324C9981F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945-FDD2-4436-8B9C-7E5A4C74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0D5D-46A2-4EB5-AD2B-E2C324C9981F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9945-FDD2-4436-8B9C-7E5A4C74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90D5D-46A2-4EB5-AD2B-E2C324C9981F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39945-FDD2-4436-8B9C-7E5A4C74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1143000"/>
            <a:ext cx="529585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Division-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rest of the story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243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Division can be:</a:t>
            </a:r>
            <a:endParaRPr lang="en-US" sz="4400" dirty="0"/>
          </a:p>
        </p:txBody>
      </p:sp>
      <p:sp>
        <p:nvSpPr>
          <p:cNvPr id="5" name="Oval 4"/>
          <p:cNvSpPr/>
          <p:nvPr/>
        </p:nvSpPr>
        <p:spPr>
          <a:xfrm>
            <a:off x="1676400" y="2057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2400" y="16002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09800" y="1295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1000" y="2819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191000" y="228600"/>
            <a:ext cx="41023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Making equal groups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12÷ 3= 4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828800" y="52578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4800" y="48006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362200" y="44958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33400" y="60198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200400" y="36576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743200" y="27432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990600" y="38862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676400" y="3200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4.44444E-6 L 0.64167 -4.44444E-6 " pathEditMode="relative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56667 -0.11112 " pathEditMode="relative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5.55556E-6 L 0.59167 -0.03333 " pathEditMode="relative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556E-6 L 0.38333 -0.21111 " pathEditMode="relative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4.44444E-6 L 0.64167 -4.44444E-6 " pathEditMode="relative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56667 -0.11112 " pathEditMode="relative" ptsTypes="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5.55556E-6 L 0.59167 -0.03333 " pathEditMode="relative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556E-6 L 0.38333 -0.21111 " pathEditMode="relative" ptsTypes="AA">
                                      <p:cBhvr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33333E-6 L 0.64583 -0.1944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" y="-9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7083 -0.1611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" y="-8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5.55556E-6 L 0.59167 -0.03333 " pathEditMode="relative" ptsTypes="AA">
                                      <p:cBhvr>
                                        <p:cTn id="2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25417 -0.0722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23" grpId="0" animBg="1"/>
      <p:bldP spid="24" grpId="0" animBg="1"/>
      <p:bldP spid="25" grpId="0" animBg="1"/>
      <p:bldP spid="26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243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Division can be:</a:t>
            </a:r>
            <a:endParaRPr lang="en-US" sz="4400" dirty="0"/>
          </a:p>
        </p:txBody>
      </p:sp>
      <p:sp>
        <p:nvSpPr>
          <p:cNvPr id="5" name="Oval 4"/>
          <p:cNvSpPr/>
          <p:nvPr/>
        </p:nvSpPr>
        <p:spPr>
          <a:xfrm>
            <a:off x="1676400" y="2057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2400" y="16002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09800" y="1295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1000" y="2819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77146" y="0"/>
            <a:ext cx="60668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Or taking out the same number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12÷ 3= 4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828800" y="52578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4800" y="48006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362200" y="44958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33400" y="60198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200400" y="36576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743200" y="27432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990600" y="38862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676400" y="3200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4.44444E-6 L 0.64167 -4.44444E-6 " pathEditMode="relative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56667 -0.11112 " pathEditMode="relative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5.55556E-6 L 0.59167 -0.03333 " pathEditMode="relative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52917 -0.0277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" y="-1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55417 -0.0944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" y="-47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5.55556E-6 L 0.59167 -0.03333 " pathEditMode="relative" ptsTypes="AA">
                                      <p:cBhvr>
                                        <p:cTn id="1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5375 -0.0166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" y="-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44444E-6 L 0.32917 -0.1277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6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33333E-6 L 0.62917 -0.0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-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1.11022E-16 L 0.72083 -0.0055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" y="-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2.22222E-6 L 0.52083 -0.1833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-9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67916 -0.0833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23" grpId="0" animBg="1"/>
      <p:bldP spid="24" grpId="0" animBg="1"/>
      <p:bldP spid="25" grpId="0" animBg="1"/>
      <p:bldP spid="26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243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Division can be:</a:t>
            </a:r>
            <a:endParaRPr lang="en-US" sz="4400" dirty="0"/>
          </a:p>
        </p:txBody>
      </p:sp>
      <p:sp>
        <p:nvSpPr>
          <p:cNvPr id="5" name="Oval 4"/>
          <p:cNvSpPr/>
          <p:nvPr/>
        </p:nvSpPr>
        <p:spPr>
          <a:xfrm>
            <a:off x="1676400" y="2057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52400" y="16002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09800" y="1295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1000" y="2819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77147" y="0"/>
            <a:ext cx="60668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So I could divide by subtracting out groups of 3.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828800" y="52578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4800" y="48006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362200" y="44958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33400" y="60198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200400" y="36576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743200" y="27432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990600" y="38862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676400" y="3200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685800" y="1524000"/>
            <a:ext cx="995785" cy="584775"/>
            <a:chOff x="2362200" y="228600"/>
            <a:chExt cx="995785" cy="584775"/>
          </a:xfrm>
        </p:grpSpPr>
        <p:sp>
          <p:nvSpPr>
            <p:cNvPr id="16" name="TextBox 15"/>
            <p:cNvSpPr txBox="1"/>
            <p:nvPr/>
          </p:nvSpPr>
          <p:spPr>
            <a:xfrm>
              <a:off x="2362200" y="228600"/>
              <a:ext cx="9957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3  12</a:t>
              </a:r>
              <a:endParaRPr lang="en-US" sz="32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743200" y="339213"/>
              <a:ext cx="442452" cy="365760"/>
            </a:xfrm>
            <a:custGeom>
              <a:avLst/>
              <a:gdLst>
                <a:gd name="connsiteX0" fmla="*/ 0 w 442452"/>
                <a:gd name="connsiteY0" fmla="*/ 309716 h 309716"/>
                <a:gd name="connsiteX1" fmla="*/ 14748 w 442452"/>
                <a:gd name="connsiteY1" fmla="*/ 14748 h 309716"/>
                <a:gd name="connsiteX2" fmla="*/ 442452 w 442452"/>
                <a:gd name="connsiteY2" fmla="*/ 0 h 30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2452" h="309716">
                  <a:moveTo>
                    <a:pt x="0" y="309716"/>
                  </a:moveTo>
                  <a:cubicBezTo>
                    <a:pt x="15006" y="24587"/>
                    <a:pt x="14748" y="123033"/>
                    <a:pt x="14748" y="14748"/>
                  </a:cubicBezTo>
                  <a:lnTo>
                    <a:pt x="442452" y="0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84565" y="1863435"/>
            <a:ext cx="4780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-3</a:t>
            </a:r>
          </a:p>
          <a:p>
            <a:r>
              <a:rPr lang="en-US" sz="2800" dirty="0" smtClean="0"/>
              <a:t> 9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1191490" y="2583870"/>
            <a:ext cx="4780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-3</a:t>
            </a:r>
          </a:p>
          <a:p>
            <a:r>
              <a:rPr lang="en-US" sz="2800" dirty="0" smtClean="0"/>
              <a:t> 6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191490" y="3276600"/>
            <a:ext cx="478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-3</a:t>
            </a:r>
          </a:p>
          <a:p>
            <a:r>
              <a:rPr lang="en-US" sz="2800" dirty="0" smtClean="0"/>
              <a:t> 3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1205345" y="4003960"/>
            <a:ext cx="4780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-3</a:t>
            </a:r>
          </a:p>
          <a:p>
            <a:r>
              <a:rPr lang="en-US" sz="2800" dirty="0" smtClean="0"/>
              <a:t> 0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533400" y="5181600"/>
            <a:ext cx="60668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And see how many times I did this.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00200" y="167640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00200" y="228600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2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00200" y="304800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3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76400" y="388620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4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4.44444E-6 L 0.64167 -4.44444E-6 " pathEditMode="relative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56667 -0.11112 " pathEditMode="relative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5.55556E-6 L 0.59167 -0.03333 " pathEditMode="relative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52917 -0.0277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" y="-1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55417 -0.0944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" y="-4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5.55556E-6 L 0.59167 -0.03333 " pathEditMode="relative" ptsTypes="AA">
                                      <p:cBhvr>
                                        <p:cTn id="2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5375 -0.0166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" y="-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44444E-6 L 0.32917 -0.1277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6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33333E-6 L 0.62917 -0.0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-25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1.11022E-16 L 0.72083 -0.0055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" y="-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2.22222E-6 L 0.52083 -0.1833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-9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67916 -0.0833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" y="-42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23" grpId="0" animBg="1"/>
      <p:bldP spid="24" grpId="0" animBg="1"/>
      <p:bldP spid="25" grpId="0" animBg="1"/>
      <p:bldP spid="26" grpId="0" animBg="1"/>
      <p:bldP spid="31" grpId="0" animBg="1"/>
      <p:bldP spid="32" grpId="0" animBg="1"/>
      <p:bldP spid="33" grpId="0" animBg="1"/>
      <p:bldP spid="34" grpId="0" animBg="1"/>
      <p:bldP spid="22" grpId="0"/>
      <p:bldP spid="27" grpId="0"/>
      <p:bldP spid="28" grpId="0"/>
      <p:bldP spid="29" grpId="0"/>
      <p:bldP spid="30" grpId="0"/>
      <p:bldP spid="35" grpId="0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243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Division can be:</a:t>
            </a:r>
            <a:endParaRPr lang="en-US" sz="4400" dirty="0"/>
          </a:p>
        </p:txBody>
      </p:sp>
      <p:sp>
        <p:nvSpPr>
          <p:cNvPr id="5" name="Oval 4"/>
          <p:cNvSpPr/>
          <p:nvPr/>
        </p:nvSpPr>
        <p:spPr>
          <a:xfrm>
            <a:off x="1676400" y="2057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52400" y="16002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09800" y="1295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1000" y="2819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77147" y="0"/>
            <a:ext cx="60668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I can do it faster by subtracting more than one group at a time.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828800" y="52578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4800" y="48006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362200" y="44958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33400" y="60198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200400" y="36576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743200" y="27432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990600" y="38862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676400" y="3200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0"/>
          <p:cNvGrpSpPr/>
          <p:nvPr/>
        </p:nvGrpSpPr>
        <p:grpSpPr>
          <a:xfrm>
            <a:off x="685800" y="1524000"/>
            <a:ext cx="995785" cy="584775"/>
            <a:chOff x="2362200" y="228600"/>
            <a:chExt cx="995785" cy="584775"/>
          </a:xfrm>
        </p:grpSpPr>
        <p:sp>
          <p:nvSpPr>
            <p:cNvPr id="16" name="TextBox 15"/>
            <p:cNvSpPr txBox="1"/>
            <p:nvPr/>
          </p:nvSpPr>
          <p:spPr>
            <a:xfrm>
              <a:off x="2362200" y="228600"/>
              <a:ext cx="9957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3  12</a:t>
              </a:r>
              <a:endParaRPr lang="en-US" sz="32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743200" y="339213"/>
              <a:ext cx="442452" cy="365760"/>
            </a:xfrm>
            <a:custGeom>
              <a:avLst/>
              <a:gdLst>
                <a:gd name="connsiteX0" fmla="*/ 0 w 442452"/>
                <a:gd name="connsiteY0" fmla="*/ 309716 h 309716"/>
                <a:gd name="connsiteX1" fmla="*/ 14748 w 442452"/>
                <a:gd name="connsiteY1" fmla="*/ 14748 h 309716"/>
                <a:gd name="connsiteX2" fmla="*/ 442452 w 442452"/>
                <a:gd name="connsiteY2" fmla="*/ 0 h 30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2452" h="309716">
                  <a:moveTo>
                    <a:pt x="0" y="309716"/>
                  </a:moveTo>
                  <a:cubicBezTo>
                    <a:pt x="15006" y="24587"/>
                    <a:pt x="14748" y="123033"/>
                    <a:pt x="14748" y="14748"/>
                  </a:cubicBezTo>
                  <a:lnTo>
                    <a:pt x="442452" y="0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84565" y="1863435"/>
            <a:ext cx="4780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-6</a:t>
            </a:r>
            <a:endParaRPr lang="en-US" sz="2800" u="sng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1191490" y="2583870"/>
            <a:ext cx="4780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-6</a:t>
            </a:r>
            <a:endParaRPr lang="en-US" sz="2800" u="sng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533400" y="5181600"/>
            <a:ext cx="60668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And see how many times I did this</a:t>
            </a:r>
            <a:r>
              <a:rPr lang="en-US" sz="3600" dirty="0" smtClean="0">
                <a:solidFill>
                  <a:srgbClr val="0070C0"/>
                </a:solidFill>
              </a:rPr>
              <a:t>. </a:t>
            </a:r>
            <a:r>
              <a:rPr lang="en-US" sz="3600" dirty="0" smtClean="0">
                <a:solidFill>
                  <a:srgbClr val="FF0000"/>
                </a:solidFill>
              </a:rPr>
              <a:t>2+2=4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00200" y="1828800"/>
            <a:ext cx="1061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2 </a:t>
            </a:r>
            <a:r>
              <a:rPr lang="en-US" sz="3600" dirty="0" smtClean="0"/>
              <a:t>x 3</a:t>
            </a:r>
            <a:endParaRPr lang="en-US" sz="3600" dirty="0"/>
          </a:p>
        </p:txBody>
      </p:sp>
      <p:sp>
        <p:nvSpPr>
          <p:cNvPr id="38" name="TextBox 37"/>
          <p:cNvSpPr txBox="1"/>
          <p:nvPr/>
        </p:nvSpPr>
        <p:spPr>
          <a:xfrm>
            <a:off x="1600200" y="2514600"/>
            <a:ext cx="1061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2 </a:t>
            </a:r>
            <a:r>
              <a:rPr lang="en-US" sz="3600" dirty="0" smtClean="0"/>
              <a:t>x 3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4.44444E-6 L 0.64167 -4.44444E-6 " pathEditMode="relative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56667 -0.11112 " pathEditMode="relative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5.55556E-6 L 0.59167 -0.03333 " pathEditMode="relative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52917 -0.0277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" y="-1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55417 -0.0944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" y="-4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5.55556E-6 L 0.59167 -0.03333 " pathEditMode="relative" ptsTypes="AA">
                                      <p:cBhvr>
                                        <p:cTn id="2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5375 -0.0166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" y="-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44444E-6 L 0.32917 -0.1277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6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33333E-6 L 0.62917 -0.0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-25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1.11022E-16 L 0.72083 -0.0055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" y="-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2.22222E-6 L 0.52083 -0.1833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-9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67916 -0.0833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" y="-42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23" grpId="0" animBg="1"/>
      <p:bldP spid="24" grpId="0" animBg="1"/>
      <p:bldP spid="25" grpId="0" animBg="1"/>
      <p:bldP spid="26" grpId="0" animBg="1"/>
      <p:bldP spid="31" grpId="0" animBg="1"/>
      <p:bldP spid="32" grpId="0" animBg="1"/>
      <p:bldP spid="33" grpId="0" animBg="1"/>
      <p:bldP spid="34" grpId="0" animBg="1"/>
      <p:bldP spid="22" grpId="0"/>
      <p:bldP spid="27" grpId="0"/>
      <p:bldP spid="30" grpId="0"/>
      <p:bldP spid="35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-762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So with that idea lets try it with bigger numbers</a:t>
            </a:r>
            <a:endParaRPr lang="en-US" sz="4400" dirty="0"/>
          </a:p>
        </p:txBody>
      </p:sp>
      <p:grpSp>
        <p:nvGrpSpPr>
          <p:cNvPr id="3" name="Group 20"/>
          <p:cNvGrpSpPr/>
          <p:nvPr/>
        </p:nvGrpSpPr>
        <p:grpSpPr>
          <a:xfrm>
            <a:off x="4365180" y="1143000"/>
            <a:ext cx="1582484" cy="769441"/>
            <a:chOff x="2362200" y="228600"/>
            <a:chExt cx="1136715" cy="536805"/>
          </a:xfrm>
        </p:grpSpPr>
        <p:sp>
          <p:nvSpPr>
            <p:cNvPr id="4" name="TextBox 3"/>
            <p:cNvSpPr txBox="1"/>
            <p:nvPr/>
          </p:nvSpPr>
          <p:spPr>
            <a:xfrm>
              <a:off x="2362200" y="228600"/>
              <a:ext cx="1136715" cy="5368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/>
                <a:t>3  </a:t>
              </a:r>
              <a:r>
                <a:rPr lang="en-US" sz="4400" dirty="0" smtClean="0"/>
                <a:t>521</a:t>
              </a:r>
              <a:endParaRPr lang="en-US" sz="4400" dirty="0"/>
            </a:p>
          </p:txBody>
        </p:sp>
        <p:sp>
          <p:nvSpPr>
            <p:cNvPr id="5" name="Freeform 4"/>
            <p:cNvSpPr/>
            <p:nvPr/>
          </p:nvSpPr>
          <p:spPr>
            <a:xfrm>
              <a:off x="2743200" y="304800"/>
              <a:ext cx="685800" cy="400173"/>
            </a:xfrm>
            <a:custGeom>
              <a:avLst/>
              <a:gdLst>
                <a:gd name="connsiteX0" fmla="*/ 0 w 442452"/>
                <a:gd name="connsiteY0" fmla="*/ 309716 h 309716"/>
                <a:gd name="connsiteX1" fmla="*/ 14748 w 442452"/>
                <a:gd name="connsiteY1" fmla="*/ 14748 h 309716"/>
                <a:gd name="connsiteX2" fmla="*/ 442452 w 442452"/>
                <a:gd name="connsiteY2" fmla="*/ 0 h 30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2452" h="309716">
                  <a:moveTo>
                    <a:pt x="0" y="309716"/>
                  </a:moveTo>
                  <a:cubicBezTo>
                    <a:pt x="15006" y="24587"/>
                    <a:pt x="14748" y="123033"/>
                    <a:pt x="14748" y="14748"/>
                  </a:cubicBezTo>
                  <a:lnTo>
                    <a:pt x="442452" y="0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965380" y="1600200"/>
            <a:ext cx="1654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=100</a:t>
            </a:r>
            <a:r>
              <a:rPr lang="en-US" sz="3600" dirty="0" smtClean="0"/>
              <a:t>x 3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701936" y="1602660"/>
            <a:ext cx="12971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u="sng" dirty="0" smtClean="0"/>
              <a:t>-300</a:t>
            </a:r>
            <a:endParaRPr lang="en-US" sz="4400" u="sng" dirty="0" smtClean="0"/>
          </a:p>
          <a:p>
            <a:r>
              <a:rPr lang="en-US" sz="4400" dirty="0" smtClean="0"/>
              <a:t> </a:t>
            </a:r>
            <a:r>
              <a:rPr lang="en-US" sz="4400" dirty="0" smtClean="0"/>
              <a:t> </a:t>
            </a:r>
            <a:r>
              <a:rPr lang="en-US" sz="4400" dirty="0" smtClean="0"/>
              <a:t>231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5965380" y="2777616"/>
            <a:ext cx="1420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=50</a:t>
            </a:r>
            <a:r>
              <a:rPr lang="en-US" sz="3600" dirty="0" smtClean="0"/>
              <a:t>x 3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746180" y="2745660"/>
            <a:ext cx="126829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u="sng" dirty="0" smtClean="0"/>
              <a:t>-150</a:t>
            </a:r>
            <a:endParaRPr lang="en-US" sz="4400" u="sng" dirty="0" smtClean="0"/>
          </a:p>
          <a:p>
            <a:r>
              <a:rPr lang="en-US" sz="4400" dirty="0" smtClean="0"/>
              <a:t> </a:t>
            </a:r>
            <a:r>
              <a:rPr lang="en-US" sz="4400" dirty="0" smtClean="0"/>
              <a:t> </a:t>
            </a:r>
            <a:r>
              <a:rPr lang="en-US" sz="4400" dirty="0" smtClean="0"/>
              <a:t>  81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3925669"/>
            <a:ext cx="1420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=20</a:t>
            </a:r>
            <a:r>
              <a:rPr lang="en-US" sz="3600" dirty="0" smtClean="0"/>
              <a:t>x 3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5069437" y="3886200"/>
            <a:ext cx="101181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u="sng" dirty="0" smtClean="0"/>
              <a:t>-60</a:t>
            </a:r>
            <a:endParaRPr lang="en-US" sz="4400" u="sng" dirty="0" smtClean="0"/>
          </a:p>
          <a:p>
            <a:r>
              <a:rPr lang="en-US" sz="4400" dirty="0" smtClean="0"/>
              <a:t> </a:t>
            </a:r>
            <a:r>
              <a:rPr lang="en-US" sz="4400" dirty="0" smtClean="0"/>
              <a:t> </a:t>
            </a:r>
            <a:r>
              <a:rPr lang="en-US" sz="4400" dirty="0" smtClean="0"/>
              <a:t>21</a:t>
            </a:r>
            <a:endParaRPr 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6019800" y="5058696"/>
            <a:ext cx="1186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=7</a:t>
            </a:r>
            <a:r>
              <a:rPr lang="en-US" sz="3600" dirty="0" smtClean="0"/>
              <a:t>x 3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5105400" y="5105400"/>
            <a:ext cx="92845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u="sng" dirty="0" smtClean="0"/>
              <a:t>-21</a:t>
            </a:r>
            <a:endParaRPr lang="en-US" sz="4400" u="sng" dirty="0" smtClean="0"/>
          </a:p>
          <a:p>
            <a:r>
              <a:rPr lang="en-US" sz="4400" dirty="0" smtClean="0"/>
              <a:t> </a:t>
            </a:r>
            <a:r>
              <a:rPr lang="en-US" sz="4400" dirty="0" smtClean="0"/>
              <a:t> </a:t>
            </a:r>
            <a:r>
              <a:rPr lang="en-US" sz="4400" dirty="0" smtClean="0"/>
              <a:t>0</a:t>
            </a:r>
            <a:endParaRPr lang="en-US" sz="4400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" y="2133600"/>
            <a:ext cx="3581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Add up the number of times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100+50+20+7=</a:t>
            </a:r>
          </a:p>
          <a:p>
            <a:r>
              <a:rPr lang="en-US" sz="6600" dirty="0" smtClean="0"/>
              <a:t>177 times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174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Fresno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FUSD</dc:creator>
  <cp:lastModifiedBy>FUSD</cp:lastModifiedBy>
  <cp:revision>13</cp:revision>
  <dcterms:created xsi:type="dcterms:W3CDTF">2009-03-04T22:00:03Z</dcterms:created>
  <dcterms:modified xsi:type="dcterms:W3CDTF">2009-03-06T04:12:36Z</dcterms:modified>
</cp:coreProperties>
</file>